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3"/>
  </p:notesMasterIdLst>
  <p:sldIdLst>
    <p:sldId id="256" r:id="rId2"/>
    <p:sldId id="264" r:id="rId3"/>
    <p:sldId id="266" r:id="rId4"/>
    <p:sldId id="268" r:id="rId5"/>
    <p:sldId id="267" r:id="rId6"/>
    <p:sldId id="271" r:id="rId7"/>
    <p:sldId id="272" r:id="rId8"/>
    <p:sldId id="273" r:id="rId9"/>
    <p:sldId id="274" r:id="rId10"/>
    <p:sldId id="259" r:id="rId11"/>
    <p:sldId id="258" r:id="rId12"/>
    <p:sldId id="260" r:id="rId13"/>
    <p:sldId id="261" r:id="rId14"/>
    <p:sldId id="262" r:id="rId15"/>
    <p:sldId id="270" r:id="rId16"/>
    <p:sldId id="269" r:id="rId17"/>
    <p:sldId id="263" r:id="rId18"/>
    <p:sldId id="265" r:id="rId19"/>
    <p:sldId id="275" r:id="rId20"/>
    <p:sldId id="276" r:id="rId21"/>
    <p:sldId id="277" r:id="rId22"/>
  </p:sldIdLst>
  <p:sldSz cx="9144000" cy="6858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96" autoAdjust="0"/>
    <p:restoredTop sz="94660"/>
  </p:normalViewPr>
  <p:slideViewPr>
    <p:cSldViewPr>
      <p:cViewPr varScale="1">
        <p:scale>
          <a:sx n="104" d="100"/>
          <a:sy n="104" d="100"/>
        </p:scale>
        <p:origin x="-198"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ru-RU"/>
          </a:p>
        </p:txBody>
      </p:sp>
      <p:sp>
        <p:nvSpPr>
          <p:cNvPr id="3" name="Дата 2"/>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a:lvl1pPr>
          </a:lstStyle>
          <a:p>
            <a:fld id="{602548DF-2EFD-46E5-8340-6D3E47A23063}" type="datetimeFigureOut">
              <a:rPr lang="ru-RU" smtClean="0"/>
              <a:pPr/>
              <a:t>02.08.2010</a:t>
            </a:fld>
            <a:endParaRPr lang="ru-RU"/>
          </a:p>
        </p:txBody>
      </p:sp>
      <p:sp>
        <p:nvSpPr>
          <p:cNvPr id="4" name="Образ слайда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endParaRPr lang="ru-RU"/>
          </a:p>
        </p:txBody>
      </p:sp>
      <p:sp>
        <p:nvSpPr>
          <p:cNvPr id="5" name="Заметки 4"/>
          <p:cNvSpPr>
            <a:spLocks noGrp="1"/>
          </p:cNvSpPr>
          <p:nvPr>
            <p:ph type="body" sz="quarter" idx="3"/>
          </p:nvPr>
        </p:nvSpPr>
        <p:spPr>
          <a:xfrm>
            <a:off x="688817" y="4759643"/>
            <a:ext cx="5510530" cy="4509135"/>
          </a:xfrm>
          <a:prstGeom prst="rect">
            <a:avLst/>
          </a:prstGeom>
        </p:spPr>
        <p:txBody>
          <a:bodyPr vert="horz" lIns="96616" tIns="48308" rIns="96616" bIns="48308"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endParaRPr lang="ru-RU"/>
          </a:p>
        </p:txBody>
      </p:sp>
      <p:sp>
        <p:nvSpPr>
          <p:cNvPr id="7" name="Номер слайда 6"/>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a:lvl1pPr>
          </a:lstStyle>
          <a:p>
            <a:fld id="{B0D6C1F5-BAF8-41BB-92DB-70206FB064C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0D6C1F5-BAF8-41BB-92DB-70206FB064CC}"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0D6C1F5-BAF8-41BB-92DB-70206FB064CC}" type="slidenum">
              <a:rPr lang="ru-RU" smtClean="0"/>
              <a:pPr/>
              <a:t>20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2CB53488-79E0-4443-A7D8-97517B834EF6}" type="datetimeFigureOut">
              <a:rPr lang="ru-RU" smtClean="0"/>
              <a:pPr/>
              <a:t>02.08.2010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CEA63BC-3B2C-4DEA-9320-73274391E79E}"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CB53488-79E0-4443-A7D8-97517B834EF6}" type="datetimeFigureOut">
              <a:rPr lang="ru-RU" smtClean="0"/>
              <a:pPr/>
              <a:t>02.08.2010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EA63BC-3B2C-4DEA-9320-73274391E79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CB53488-79E0-4443-A7D8-97517B834EF6}" type="datetimeFigureOut">
              <a:rPr lang="ru-RU" smtClean="0"/>
              <a:pPr/>
              <a:t>02.08.2010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EA63BC-3B2C-4DEA-9320-73274391E79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CB53488-79E0-4443-A7D8-97517B834EF6}" type="datetimeFigureOut">
              <a:rPr lang="ru-RU" smtClean="0"/>
              <a:pPr/>
              <a:t>02.08.2010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EA63BC-3B2C-4DEA-9320-73274391E79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2CB53488-79E0-4443-A7D8-97517B834EF6}" type="datetimeFigureOut">
              <a:rPr lang="ru-RU" smtClean="0"/>
              <a:pPr/>
              <a:t>02.08.2010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EA63BC-3B2C-4DEA-9320-73274391E79E}"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2CB53488-79E0-4443-A7D8-97517B834EF6}" type="datetimeFigureOut">
              <a:rPr lang="ru-RU" smtClean="0"/>
              <a:pPr/>
              <a:t>02.08.2010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EA63BC-3B2C-4DEA-9320-73274391E79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CB53488-79E0-4443-A7D8-97517B834EF6}" type="datetimeFigureOut">
              <a:rPr lang="ru-RU" smtClean="0"/>
              <a:pPr/>
              <a:t>02.08.2010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CEA63BC-3B2C-4DEA-9320-73274391E79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2CB53488-79E0-4443-A7D8-97517B834EF6}" type="datetimeFigureOut">
              <a:rPr lang="ru-RU" smtClean="0"/>
              <a:pPr/>
              <a:t>02.08.2010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CEA63BC-3B2C-4DEA-9320-73274391E79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CB53488-79E0-4443-A7D8-97517B834EF6}" type="datetimeFigureOut">
              <a:rPr lang="ru-RU" smtClean="0"/>
              <a:pPr/>
              <a:t>02.08.2010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CEA63BC-3B2C-4DEA-9320-73274391E79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2CB53488-79E0-4443-A7D8-97517B834EF6}" type="datetimeFigureOut">
              <a:rPr lang="ru-RU" smtClean="0"/>
              <a:pPr/>
              <a:t>02.08.2010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EA63BC-3B2C-4DEA-9320-73274391E79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2CB53488-79E0-4443-A7D8-97517B834EF6}" type="datetimeFigureOut">
              <a:rPr lang="ru-RU" smtClean="0"/>
              <a:pPr/>
              <a:t>02.08.2010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CEA63BC-3B2C-4DEA-9320-73274391E79E}"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CB53488-79E0-4443-A7D8-97517B834EF6}" type="datetimeFigureOut">
              <a:rPr lang="ru-RU" smtClean="0"/>
              <a:pPr/>
              <a:t>02.08.2010</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CEA63BC-3B2C-4DEA-9320-73274391E79E}"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1500174"/>
            <a:ext cx="7715304" cy="4757758"/>
          </a:xfrm>
        </p:spPr>
        <p:txBody>
          <a:bodyPr>
            <a:noAutofit/>
          </a:bodyPr>
          <a:lstStyle/>
          <a:p>
            <a:pPr algn="just"/>
            <a:r>
              <a:rPr lang="tt-RU" sz="3200" dirty="0" smtClean="0">
                <a:solidFill>
                  <a:schemeClr val="tx1"/>
                </a:solidFill>
                <a:latin typeface="Arial" pitchFamily="34" charset="0"/>
                <a:cs typeface="Arial" pitchFamily="34" charset="0"/>
              </a:rPr>
              <a:t>Туган телем!.. Синең матурлыгың, синең газизлегең, синең кирәклегең турында кемнәр генә нинди матур сүзләр әйтмәгән! Әмирхан Еники, Мөхәммәт Мәһдиев, Сибгат Хәким, Хәсән Туфан һәм башка әдипләребез үзләренең кылган гамәлләре, иҗади хезмәтләре белән туган телгә дан җырладылар, шиг</a:t>
            </a:r>
            <a:r>
              <a:rPr lang="ru-RU" sz="3200" dirty="0" err="1" smtClean="0">
                <a:solidFill>
                  <a:schemeClr val="tx1"/>
                </a:solidFill>
                <a:latin typeface="Arial" pitchFamily="34" charset="0"/>
                <a:cs typeface="Arial" pitchFamily="34" charset="0"/>
              </a:rPr>
              <a:t>ъ</a:t>
            </a:r>
            <a:r>
              <a:rPr lang="tt-RU" sz="3200" dirty="0" smtClean="0">
                <a:solidFill>
                  <a:schemeClr val="tx1"/>
                </a:solidFill>
                <a:latin typeface="Arial" pitchFamily="34" charset="0"/>
                <a:cs typeface="Arial" pitchFamily="34" charset="0"/>
              </a:rPr>
              <a:t>ри әсәрләр иҗат иттеләр һәм бүгенге көндә дә шул эш дәвам ителә.</a:t>
            </a:r>
            <a:endParaRPr lang="ru-RU" sz="3200" dirty="0">
              <a:solidFill>
                <a:schemeClr val="tx1"/>
              </a:solidFill>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00042"/>
            <a:ext cx="8229600" cy="1500190"/>
          </a:xfrm>
          <a:noFill/>
        </p:spPr>
        <p:txBody>
          <a:bodyPr>
            <a:normAutofit fontScale="90000"/>
          </a:bodyPr>
          <a:lstStyle/>
          <a:p>
            <a:pPr algn="ctr"/>
            <a:r>
              <a:rPr lang="tt-RU" sz="1400" b="1" dirty="0" smtClean="0">
                <a:solidFill>
                  <a:srgbClr val="0070C0"/>
                </a:solidFill>
                <a:latin typeface="Arial" pitchFamily="34" charset="0"/>
                <a:cs typeface="Arial" pitchFamily="34" charset="0"/>
              </a:rPr>
              <a:t>МОУ “Средняя общеобразовательная школа №2”</a:t>
            </a:r>
            <a:br>
              <a:rPr lang="tt-RU" sz="1400" b="1" dirty="0" smtClean="0">
                <a:solidFill>
                  <a:srgbClr val="0070C0"/>
                </a:solidFill>
                <a:latin typeface="Arial" pitchFamily="34" charset="0"/>
                <a:cs typeface="Arial" pitchFamily="34" charset="0"/>
              </a:rPr>
            </a:br>
            <a:r>
              <a:rPr lang="tt-RU" sz="1400" b="1" dirty="0" smtClean="0">
                <a:solidFill>
                  <a:srgbClr val="0070C0"/>
                </a:solidFill>
                <a:latin typeface="Arial" pitchFamily="34" charset="0"/>
                <a:cs typeface="Arial" pitchFamily="34" charset="0"/>
              </a:rPr>
              <a:t>г.Мензелинска РТ</a:t>
            </a:r>
            <a:r>
              <a:rPr lang="tt-RU" b="1" dirty="0" smtClean="0">
                <a:solidFill>
                  <a:srgbClr val="0070C0"/>
                </a:solidFill>
                <a:latin typeface="Arial" pitchFamily="34" charset="0"/>
                <a:cs typeface="Arial" pitchFamily="34" charset="0"/>
              </a:rPr>
              <a:t/>
            </a:r>
            <a:br>
              <a:rPr lang="tt-RU" b="1" dirty="0" smtClean="0">
                <a:solidFill>
                  <a:srgbClr val="0070C0"/>
                </a:solidFill>
                <a:latin typeface="Arial" pitchFamily="34" charset="0"/>
                <a:cs typeface="Arial" pitchFamily="34" charset="0"/>
              </a:rPr>
            </a:br>
            <a:r>
              <a:rPr lang="tt-RU" b="1" dirty="0" smtClean="0">
                <a:solidFill>
                  <a:srgbClr val="0070C0"/>
                </a:solidFill>
                <a:latin typeface="Arial" pitchFamily="34" charset="0"/>
                <a:cs typeface="Arial" pitchFamily="34" charset="0"/>
              </a:rPr>
              <a:t/>
            </a:r>
            <a:br>
              <a:rPr lang="tt-RU" b="1" dirty="0" smtClean="0">
                <a:solidFill>
                  <a:srgbClr val="0070C0"/>
                </a:solidFill>
                <a:latin typeface="Arial" pitchFamily="34" charset="0"/>
                <a:cs typeface="Arial" pitchFamily="34" charset="0"/>
              </a:rPr>
            </a:br>
            <a:r>
              <a:rPr lang="tt-RU" sz="2200" b="1"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a:r>
            <a:br>
              <a:rPr lang="tt-RU" sz="2200" b="1" dirty="0" smtClean="0">
                <a:solidFill>
                  <a:srgbClr val="0070C0"/>
                </a:solidFill>
                <a:effectLst>
                  <a:outerShdw blurRad="38100" dist="38100" dir="2700000" algn="tl">
                    <a:srgbClr val="000000">
                      <a:alpha val="43137"/>
                    </a:srgbClr>
                  </a:outerShdw>
                </a:effectLst>
                <a:latin typeface="Arial" pitchFamily="34" charset="0"/>
                <a:cs typeface="Arial" pitchFamily="34" charset="0"/>
              </a:rPr>
            </a:br>
            <a:endParaRPr lang="ru-RU" sz="2200" b="1" dirty="0">
              <a:effectLst>
                <a:outerShdw blurRad="38100" dist="38100" dir="2700000" algn="tl">
                  <a:srgbClr val="000000">
                    <a:alpha val="43137"/>
                  </a:srgbClr>
                </a:outerShdw>
              </a:effectLst>
              <a:latin typeface="Arial" pitchFamily="34" charset="0"/>
              <a:cs typeface="Arial" pitchFamily="34" charset="0"/>
            </a:endParaRPr>
          </a:p>
        </p:txBody>
      </p:sp>
      <p:sp>
        <p:nvSpPr>
          <p:cNvPr id="4" name="Содержимое 3"/>
          <p:cNvSpPr>
            <a:spLocks noGrp="1"/>
          </p:cNvSpPr>
          <p:nvPr>
            <p:ph idx="1"/>
          </p:nvPr>
        </p:nvSpPr>
        <p:spPr/>
        <p:txBody>
          <a:bodyPr/>
          <a:lstStyle/>
          <a:p>
            <a:pPr>
              <a:buNone/>
            </a:pPr>
            <a:endParaRPr lang="tt-RU" sz="2800" b="1" dirty="0" smtClean="0">
              <a:solidFill>
                <a:srgbClr val="0070C0"/>
              </a:solidFill>
              <a:latin typeface="Arial" pitchFamily="34" charset="0"/>
              <a:cs typeface="Arial" pitchFamily="34" charset="0"/>
            </a:endParaRPr>
          </a:p>
          <a:p>
            <a:pPr algn="ctr">
              <a:buFont typeface="Wingdings" pitchFamily="2" charset="2"/>
              <a:buChar char="Ø"/>
            </a:pPr>
            <a:endParaRPr lang="ru-RU" sz="1400" dirty="0" smtClean="0"/>
          </a:p>
          <a:p>
            <a:pPr algn="ctr">
              <a:buNone/>
            </a:pPr>
            <a:endParaRPr lang="ru-RU" sz="1400" dirty="0" smtClean="0"/>
          </a:p>
          <a:p>
            <a:pPr algn="ctr">
              <a:buNone/>
            </a:pPr>
            <a:r>
              <a:rPr lang="ru-RU" sz="1400" dirty="0" smtClean="0"/>
              <a:t>                  ФИО обучающегося</a:t>
            </a:r>
            <a:r>
              <a:rPr lang="tt-RU" sz="1400" dirty="0" smtClean="0"/>
              <a:t>: Валиахметова Фануза Василевна</a:t>
            </a:r>
            <a:endParaRPr lang="tt-RU" sz="1400" dirty="0" smtClean="0"/>
          </a:p>
          <a:p>
            <a:pPr algn="ctr">
              <a:buNone/>
            </a:pPr>
            <a:r>
              <a:rPr lang="tt-RU" sz="1400" dirty="0" smtClean="0"/>
              <a:t>        </a:t>
            </a:r>
            <a:r>
              <a:rPr lang="tt-RU" sz="1400" dirty="0" smtClean="0"/>
              <a:t>  ФИО учителя: Шамсутдинова </a:t>
            </a:r>
            <a:r>
              <a:rPr lang="tt-RU" sz="1400" dirty="0" smtClean="0"/>
              <a:t>Ландыш </a:t>
            </a:r>
            <a:r>
              <a:rPr lang="tt-RU" sz="1400" dirty="0" smtClean="0"/>
              <a:t>Ринатовна</a:t>
            </a:r>
          </a:p>
          <a:p>
            <a:pPr algn="ctr">
              <a:buNone/>
            </a:pPr>
            <a:r>
              <a:rPr lang="tt-RU" sz="1400" dirty="0" smtClean="0"/>
              <a:t>Класс: 7               </a:t>
            </a:r>
          </a:p>
          <a:p>
            <a:pPr algn="ctr">
              <a:buNone/>
            </a:pPr>
            <a:r>
              <a:rPr lang="tt-RU" sz="1400" dirty="0" smtClean="0"/>
              <a:t>Предмет: татарская литература</a:t>
            </a:r>
          </a:p>
          <a:p>
            <a:pPr algn="ctr">
              <a:buNone/>
            </a:pPr>
            <a:endParaRPr lang="tt-RU" sz="1400" dirty="0" smtClean="0"/>
          </a:p>
          <a:p>
            <a:pPr algn="ctr">
              <a:buNone/>
            </a:pPr>
            <a:r>
              <a:rPr lang="tt-RU" sz="1400" dirty="0" smtClean="0"/>
              <a:t>Тема: Мөхәммәт Мәһдиевнең”Фронтовиклар әсәрендә </a:t>
            </a:r>
          </a:p>
          <a:p>
            <a:pPr algn="ctr">
              <a:buNone/>
            </a:pPr>
            <a:r>
              <a:rPr lang="tt-RU" sz="1400" dirty="0" smtClean="0"/>
              <a:t>фразеологизмнарның кулланылышы”</a:t>
            </a:r>
            <a:endParaRPr lang="ru-RU" sz="14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85728"/>
            <a:ext cx="8229600" cy="1143000"/>
          </a:xfrm>
        </p:spPr>
        <p:txBody>
          <a:bodyPr>
            <a:normAutofit fontScale="90000"/>
          </a:bodyPr>
          <a:lstStyle/>
          <a:p>
            <a:r>
              <a:rPr lang="tt-RU" dirty="0" smtClean="0"/>
              <a:t/>
            </a:r>
            <a:br>
              <a:rPr lang="tt-RU" dirty="0" smtClean="0"/>
            </a:br>
            <a:endParaRPr lang="ru-RU" dirty="0"/>
          </a:p>
        </p:txBody>
      </p:sp>
      <p:sp>
        <p:nvSpPr>
          <p:cNvPr id="3" name="Содержимое 2"/>
          <p:cNvSpPr>
            <a:spLocks noGrp="1"/>
          </p:cNvSpPr>
          <p:nvPr>
            <p:ph idx="1"/>
          </p:nvPr>
        </p:nvSpPr>
        <p:spPr>
          <a:xfrm>
            <a:off x="357158" y="1643050"/>
            <a:ext cx="8229600" cy="4389120"/>
          </a:xfrm>
        </p:spPr>
        <p:txBody>
          <a:bodyPr>
            <a:normAutofit fontScale="70000" lnSpcReduction="20000"/>
          </a:bodyPr>
          <a:lstStyle/>
          <a:p>
            <a:pPr>
              <a:buNone/>
            </a:pPr>
            <a:r>
              <a:rPr lang="ru-RU" b="1" dirty="0" smtClean="0"/>
              <a:t>	</a:t>
            </a:r>
            <a:r>
              <a:rPr lang="ru-RU" sz="3800" b="1" u="sng" dirty="0" err="1" smtClean="0">
                <a:solidFill>
                  <a:srgbClr val="00B050"/>
                </a:solidFill>
                <a:latin typeface="Arial" pitchFamily="34" charset="0"/>
                <a:cs typeface="Arial" pitchFamily="34" charset="0"/>
              </a:rPr>
              <a:t>Максат</a:t>
            </a:r>
            <a:r>
              <a:rPr lang="ru-RU" sz="3000" b="1" dirty="0" smtClean="0">
                <a:solidFill>
                  <a:srgbClr val="00B050"/>
                </a:solidFill>
                <a:latin typeface="Arial" pitchFamily="34" charset="0"/>
                <a:cs typeface="Arial" pitchFamily="34" charset="0"/>
              </a:rPr>
              <a:t> </a:t>
            </a:r>
            <a:r>
              <a:rPr lang="ru-RU" sz="3400" b="1" dirty="0" smtClean="0">
                <a:solidFill>
                  <a:srgbClr val="0070C0"/>
                </a:solidFill>
                <a:latin typeface="Arial" pitchFamily="34" charset="0"/>
                <a:cs typeface="Arial" pitchFamily="34" charset="0"/>
              </a:rPr>
              <a:t>: </a:t>
            </a:r>
            <a:r>
              <a:rPr lang="ru-RU" sz="3400" b="1" dirty="0" err="1" smtClean="0">
                <a:solidFill>
                  <a:srgbClr val="0070C0"/>
                </a:solidFill>
                <a:latin typeface="Arial" pitchFamily="34" charset="0"/>
                <a:cs typeface="Arial" pitchFamily="34" charset="0"/>
              </a:rPr>
              <a:t>Мөхәммәт Мәһдиевнең </a:t>
            </a:r>
            <a:r>
              <a:rPr lang="ru-RU" sz="3400" b="1" dirty="0" smtClean="0">
                <a:solidFill>
                  <a:srgbClr val="0070C0"/>
                </a:solidFill>
                <a:latin typeface="Arial" pitchFamily="34" charset="0"/>
                <a:cs typeface="Arial" pitchFamily="34" charset="0"/>
              </a:rPr>
              <a:t>«</a:t>
            </a:r>
            <a:r>
              <a:rPr lang="ru-RU" sz="3400" b="1" dirty="0" err="1" smtClean="0">
                <a:solidFill>
                  <a:srgbClr val="0070C0"/>
                </a:solidFill>
                <a:latin typeface="Arial" pitchFamily="34" charset="0"/>
                <a:cs typeface="Arial" pitchFamily="34" charset="0"/>
              </a:rPr>
              <a:t>Фронтовиклар</a:t>
            </a:r>
            <a:r>
              <a:rPr lang="ru-RU" sz="3400" b="1" dirty="0" smtClean="0">
                <a:solidFill>
                  <a:srgbClr val="0070C0"/>
                </a:solidFill>
                <a:latin typeface="Arial" pitchFamily="34" charset="0"/>
                <a:cs typeface="Arial" pitchFamily="34" charset="0"/>
              </a:rPr>
              <a:t>» </a:t>
            </a:r>
            <a:r>
              <a:rPr lang="ru-RU" sz="3400" b="1" dirty="0" err="1" smtClean="0">
                <a:solidFill>
                  <a:srgbClr val="0070C0"/>
                </a:solidFill>
                <a:latin typeface="Arial" pitchFamily="34" charset="0"/>
                <a:cs typeface="Arial" pitchFamily="34" charset="0"/>
              </a:rPr>
              <a:t>әсәрендә фразеологизмнарның эчке</a:t>
            </a:r>
            <a:r>
              <a:rPr lang="ru-RU" sz="3400" b="1" dirty="0" smtClean="0">
                <a:solidFill>
                  <a:srgbClr val="0070C0"/>
                </a:solidFill>
                <a:latin typeface="Arial" pitchFamily="34" charset="0"/>
                <a:cs typeface="Arial" pitchFamily="34" charset="0"/>
              </a:rPr>
              <a:t> </a:t>
            </a:r>
            <a:r>
              <a:rPr lang="ru-RU" sz="3400" b="1" dirty="0" err="1" smtClean="0">
                <a:solidFill>
                  <a:srgbClr val="0070C0"/>
                </a:solidFill>
                <a:latin typeface="Arial" pitchFamily="34" charset="0"/>
                <a:cs typeface="Arial" pitchFamily="34" charset="0"/>
              </a:rPr>
              <a:t>мәгънәсен, </a:t>
            </a:r>
            <a:r>
              <a:rPr lang="ru-RU" sz="3400" b="1" dirty="0" smtClean="0">
                <a:solidFill>
                  <a:srgbClr val="0070C0"/>
                </a:solidFill>
                <a:latin typeface="Arial" pitchFamily="34" charset="0"/>
                <a:cs typeface="Arial" pitchFamily="34" charset="0"/>
              </a:rPr>
              <a:t>стилистик </a:t>
            </a:r>
            <a:r>
              <a:rPr lang="ru-RU" sz="3400" b="1" dirty="0" err="1" smtClean="0">
                <a:solidFill>
                  <a:srgbClr val="0070C0"/>
                </a:solidFill>
                <a:latin typeface="Arial" pitchFamily="34" charset="0"/>
                <a:cs typeface="Arial" pitchFamily="34" charset="0"/>
              </a:rPr>
              <a:t>кулланылышын</a:t>
            </a:r>
            <a:r>
              <a:rPr lang="ru-RU" sz="3400" b="1" dirty="0" smtClean="0">
                <a:solidFill>
                  <a:srgbClr val="0070C0"/>
                </a:solidFill>
                <a:latin typeface="Arial" pitchFamily="34" charset="0"/>
                <a:cs typeface="Arial" pitchFamily="34" charset="0"/>
              </a:rPr>
              <a:t>, образ </a:t>
            </a:r>
            <a:r>
              <a:rPr lang="ru-RU" sz="3400" b="1" dirty="0" err="1" smtClean="0">
                <a:solidFill>
                  <a:srgbClr val="0070C0"/>
                </a:solidFill>
                <a:latin typeface="Arial" pitchFamily="34" charset="0"/>
                <a:cs typeface="Arial" pitchFamily="34" charset="0"/>
              </a:rPr>
              <a:t>тудыру</a:t>
            </a:r>
            <a:r>
              <a:rPr lang="ru-RU" sz="3400" b="1" dirty="0" smtClean="0">
                <a:solidFill>
                  <a:srgbClr val="0070C0"/>
                </a:solidFill>
                <a:latin typeface="Arial" pitchFamily="34" charset="0"/>
                <a:cs typeface="Arial" pitchFamily="34" charset="0"/>
              </a:rPr>
              <a:t>  </a:t>
            </a:r>
            <a:r>
              <a:rPr lang="ru-RU" sz="3400" b="1" dirty="0" err="1" smtClean="0">
                <a:solidFill>
                  <a:srgbClr val="0070C0"/>
                </a:solidFill>
                <a:latin typeface="Arial" pitchFamily="34" charset="0"/>
                <a:cs typeface="Arial" pitchFamily="34" charset="0"/>
              </a:rPr>
              <a:t>үзенчәлеген күрсәтү</a:t>
            </a:r>
            <a:r>
              <a:rPr lang="ru-RU" sz="3400" b="1" dirty="0" smtClean="0">
                <a:solidFill>
                  <a:srgbClr val="0070C0"/>
                </a:solidFill>
                <a:latin typeface="Arial" pitchFamily="34" charset="0"/>
                <a:cs typeface="Arial" pitchFamily="34" charset="0"/>
              </a:rPr>
              <a:t>.  </a:t>
            </a:r>
          </a:p>
          <a:p>
            <a:pPr>
              <a:buNone/>
            </a:pPr>
            <a:endParaRPr lang="ru-RU" sz="3400" b="1" dirty="0" smtClean="0">
              <a:solidFill>
                <a:srgbClr val="0070C0"/>
              </a:solidFill>
              <a:latin typeface="Arial" pitchFamily="34" charset="0"/>
              <a:cs typeface="Arial" pitchFamily="34" charset="0"/>
            </a:endParaRPr>
          </a:p>
          <a:p>
            <a:pPr>
              <a:buNone/>
            </a:pPr>
            <a:r>
              <a:rPr lang="ru-RU" sz="3000" b="1" dirty="0" smtClean="0">
                <a:solidFill>
                  <a:srgbClr val="0070C0"/>
                </a:solidFill>
                <a:latin typeface="Arial" pitchFamily="34" charset="0"/>
                <a:cs typeface="Arial" pitchFamily="34" charset="0"/>
              </a:rPr>
              <a:t>	</a:t>
            </a:r>
            <a:r>
              <a:rPr lang="ru-RU" sz="4000" b="1" u="sng" dirty="0" err="1" smtClean="0">
                <a:solidFill>
                  <a:srgbClr val="00B050"/>
                </a:solidFill>
                <a:latin typeface="Arial" pitchFamily="34" charset="0"/>
                <a:cs typeface="Arial" pitchFamily="34" charset="0"/>
              </a:rPr>
              <a:t>Бурычлар</a:t>
            </a:r>
            <a:r>
              <a:rPr lang="tt-RU" sz="3600" b="1" dirty="0" smtClean="0">
                <a:solidFill>
                  <a:srgbClr val="00B050"/>
                </a:solidFill>
                <a:latin typeface="Arial" pitchFamily="34" charset="0"/>
                <a:cs typeface="Arial" pitchFamily="34" charset="0"/>
              </a:rPr>
              <a:t> </a:t>
            </a:r>
            <a:r>
              <a:rPr lang="tt-RU" sz="3600" b="1" dirty="0" smtClean="0">
                <a:solidFill>
                  <a:srgbClr val="0070C0"/>
                </a:solidFill>
                <a:latin typeface="Arial" pitchFamily="34" charset="0"/>
                <a:cs typeface="Arial" pitchFamily="34" charset="0"/>
              </a:rPr>
              <a:t>: Мөхәммәт  Мәһдиевнең “Фронтовиклар” </a:t>
            </a:r>
            <a:r>
              <a:rPr lang="en-US" sz="3600" b="1" dirty="0" smtClean="0">
                <a:solidFill>
                  <a:srgbClr val="0070C0"/>
                </a:solidFill>
                <a:latin typeface="Arial" pitchFamily="34" charset="0"/>
                <a:cs typeface="Arial" pitchFamily="34" charset="0"/>
              </a:rPr>
              <a:t> </a:t>
            </a:r>
            <a:r>
              <a:rPr lang="tt-RU" sz="3600" b="1" dirty="0" smtClean="0">
                <a:solidFill>
                  <a:srgbClr val="0070C0"/>
                </a:solidFill>
                <a:latin typeface="Arial" pitchFamily="34" charset="0"/>
                <a:cs typeface="Arial" pitchFamily="34" charset="0"/>
              </a:rPr>
              <a:t>әсәрендәге  фразеологик әйтелмәләрнең  стилистик  кулланылышын ачыклау;автор файдаланган фразеологизмнарга хас булган мәг</a:t>
            </a:r>
            <a:r>
              <a:rPr lang="ru-RU" sz="3600" b="1" dirty="0" err="1" smtClean="0">
                <a:solidFill>
                  <a:srgbClr val="0070C0"/>
                </a:solidFill>
                <a:latin typeface="Arial" pitchFamily="34" charset="0"/>
                <a:cs typeface="Arial" pitchFamily="34" charset="0"/>
              </a:rPr>
              <a:t>ъ</a:t>
            </a:r>
            <a:r>
              <a:rPr lang="tt-RU" sz="3600" b="1" dirty="0" smtClean="0">
                <a:solidFill>
                  <a:srgbClr val="0070C0"/>
                </a:solidFill>
                <a:latin typeface="Arial" pitchFamily="34" charset="0"/>
                <a:cs typeface="Arial" pitchFamily="34" charset="0"/>
              </a:rPr>
              <a:t>нә үзенчәлекләрен билгеләү; әсәрдә кулланылган фразеологизмнарны төркемчәләргә аеру.    </a:t>
            </a:r>
            <a:endParaRPr lang="ru-RU" sz="3600" b="1" dirty="0">
              <a:solidFill>
                <a:srgbClr val="0070C0"/>
              </a:solidFill>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tt-RU" sz="4000" b="1"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Фәнни- тикшеренү эшенең планы:</a:t>
            </a:r>
            <a:endParaRPr lang="ru-RU" sz="4000"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lstStyle/>
          <a:p>
            <a:pPr>
              <a:buNone/>
            </a:pPr>
            <a:r>
              <a:rPr lang="tt-RU" dirty="0" smtClean="0"/>
              <a:t>		</a:t>
            </a:r>
            <a:endParaRPr lang="tt-RU" dirty="0" smtClean="0">
              <a:solidFill>
                <a:srgbClr val="0070C0"/>
              </a:solidFill>
              <a:latin typeface="Arial" pitchFamily="34" charset="0"/>
              <a:cs typeface="Arial" pitchFamily="34" charset="0"/>
            </a:endParaRPr>
          </a:p>
          <a:p>
            <a:pPr>
              <a:buNone/>
            </a:pPr>
            <a:r>
              <a:rPr lang="tt-RU" dirty="0" smtClean="0">
                <a:solidFill>
                  <a:srgbClr val="0070C0"/>
                </a:solidFill>
                <a:latin typeface="Arial" pitchFamily="34" charset="0"/>
                <a:cs typeface="Arial" pitchFamily="34" charset="0"/>
              </a:rPr>
              <a:t>	</a:t>
            </a:r>
            <a:r>
              <a:rPr lang="tt-RU" dirty="0" smtClean="0">
                <a:solidFill>
                  <a:srgbClr val="00B050"/>
                </a:solidFill>
                <a:latin typeface="Arial" pitchFamily="34" charset="0"/>
                <a:cs typeface="Arial" pitchFamily="34" charset="0"/>
              </a:rPr>
              <a:t>1. Хәзерлек этабы. (материал туплау, эшкәртү, чагыштыру</a:t>
            </a:r>
            <a:r>
              <a:rPr lang="en-US" dirty="0" smtClean="0">
                <a:solidFill>
                  <a:srgbClr val="00B050"/>
                </a:solidFill>
                <a:latin typeface="Arial" pitchFamily="34" charset="0"/>
                <a:cs typeface="Arial" pitchFamily="34" charset="0"/>
              </a:rPr>
              <a:t>)</a:t>
            </a:r>
            <a:endParaRPr lang="tt-RU" dirty="0" smtClean="0">
              <a:solidFill>
                <a:srgbClr val="00B050"/>
              </a:solidFill>
              <a:latin typeface="Arial" pitchFamily="34" charset="0"/>
              <a:cs typeface="Arial" pitchFamily="34" charset="0"/>
            </a:endParaRPr>
          </a:p>
          <a:p>
            <a:pPr>
              <a:buNone/>
            </a:pPr>
            <a:r>
              <a:rPr lang="tt-RU" dirty="0" smtClean="0">
                <a:solidFill>
                  <a:srgbClr val="00B050"/>
                </a:solidFill>
                <a:latin typeface="Arial" pitchFamily="34" charset="0"/>
                <a:cs typeface="Arial" pitchFamily="34" charset="0"/>
              </a:rPr>
              <a:t>	2. Практик этап.(М.Мәһдиевнең”Фронтовиклар” әсәрен уку, анализлау, фразеологизмнарны табу, төркемчәләргә аеру)</a:t>
            </a:r>
          </a:p>
          <a:p>
            <a:pPr>
              <a:buNone/>
            </a:pPr>
            <a:r>
              <a:rPr lang="tt-RU" dirty="0" smtClean="0">
                <a:solidFill>
                  <a:srgbClr val="00B050"/>
                </a:solidFill>
                <a:latin typeface="Arial" pitchFamily="34" charset="0"/>
                <a:cs typeface="Arial" pitchFamily="34" charset="0"/>
              </a:rPr>
              <a:t>	3. Йомгаклау.(нәтиҗәләр чыгару)</a:t>
            </a:r>
            <a:endParaRPr lang="ru-RU" dirty="0">
              <a:solidFill>
                <a:srgbClr val="00B050"/>
              </a:solidFill>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pPr lvl="1" algn="r">
              <a:buNone/>
            </a:pPr>
            <a:r>
              <a:rPr lang="tt-RU"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Кеше китә-җыры </a:t>
            </a:r>
          </a:p>
          <a:p>
            <a:pPr lvl="1" algn="r">
              <a:buNone/>
            </a:pPr>
            <a:r>
              <a:rPr lang="tt-RU"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кала.</a:t>
            </a:r>
          </a:p>
          <a:p>
            <a:pPr algn="r">
              <a:buNone/>
            </a:pPr>
            <a:r>
              <a:rPr lang="tt-RU"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М.Мәһдиев</a:t>
            </a:r>
          </a:p>
          <a:p>
            <a:endParaRPr lang="tt-RU" dirty="0" smtClean="0">
              <a:solidFill>
                <a:srgbClr val="0070C0"/>
              </a:solidFill>
              <a:latin typeface="Arial" pitchFamily="34" charset="0"/>
              <a:cs typeface="Arial" pitchFamily="34" charset="0"/>
            </a:endParaRPr>
          </a:p>
          <a:p>
            <a:endParaRPr lang="tt-RU" dirty="0" smtClean="0">
              <a:solidFill>
                <a:srgbClr val="0070C0"/>
              </a:solidFill>
              <a:latin typeface="Arial" pitchFamily="34" charset="0"/>
              <a:cs typeface="Arial" pitchFamily="34" charset="0"/>
            </a:endParaRPr>
          </a:p>
          <a:p>
            <a:endParaRPr lang="tt-RU" dirty="0" smtClean="0">
              <a:solidFill>
                <a:srgbClr val="0070C0"/>
              </a:solidFill>
              <a:latin typeface="Arial" pitchFamily="34" charset="0"/>
              <a:cs typeface="Arial" pitchFamily="34" charset="0"/>
            </a:endParaRPr>
          </a:p>
          <a:p>
            <a:pPr>
              <a:buNone/>
            </a:pPr>
            <a:r>
              <a:rPr lang="tt-RU" dirty="0" smtClean="0">
                <a:solidFill>
                  <a:srgbClr val="0070C0"/>
                </a:solidFill>
                <a:latin typeface="Arial" pitchFamily="34" charset="0"/>
                <a:cs typeface="Arial" pitchFamily="34" charset="0"/>
              </a:rPr>
              <a:t>	М.Мәһдиев- Татарстанның Габдулла Тукай исемендәге Дәүләт премиясе лауреаты, Татарстанның һәм Россиянең атказанган мәдәният хезмәткәре, халык язучысы, галим.</a:t>
            </a:r>
            <a:endParaRPr lang="ru-RU" dirty="0">
              <a:solidFill>
                <a:srgbClr val="0070C0"/>
              </a:solidFill>
              <a:latin typeface="Arial" pitchFamily="34" charset="0"/>
              <a:cs typeface="Arial" pitchFamily="34" charset="0"/>
            </a:endParaRPr>
          </a:p>
        </p:txBody>
      </p:sp>
      <p:pic>
        <p:nvPicPr>
          <p:cNvPr id="4" name="Рисунок 3"/>
          <p:cNvPicPr/>
          <p:nvPr/>
        </p:nvPicPr>
        <p:blipFill>
          <a:blip r:embed="rId2" cstate="print"/>
          <a:srcRect/>
          <a:stretch>
            <a:fillRect/>
          </a:stretch>
        </p:blipFill>
        <p:spPr bwMode="auto">
          <a:xfrm>
            <a:off x="1285852" y="428604"/>
            <a:ext cx="2786082" cy="400052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endParaRPr lang="ru-RU" sz="3200" dirty="0">
              <a:solidFill>
                <a:srgbClr val="7030A0"/>
              </a:solidFill>
            </a:endParaRPr>
          </a:p>
        </p:txBody>
      </p:sp>
      <p:sp>
        <p:nvSpPr>
          <p:cNvPr id="3" name="Содержимое 2"/>
          <p:cNvSpPr>
            <a:spLocks noGrp="1"/>
          </p:cNvSpPr>
          <p:nvPr>
            <p:ph idx="1"/>
          </p:nvPr>
        </p:nvSpPr>
        <p:spPr/>
        <p:txBody>
          <a:bodyPr/>
          <a:lstStyle/>
          <a:p>
            <a:pPr>
              <a:buNone/>
            </a:pPr>
            <a:r>
              <a:rPr lang="tt-RU" dirty="0" smtClean="0"/>
              <a:t>	</a:t>
            </a:r>
            <a:endParaRPr lang="tt-RU" b="1" dirty="0" smtClean="0">
              <a:solidFill>
                <a:srgbClr val="0070C0"/>
              </a:solidFill>
              <a:latin typeface="Arial" pitchFamily="34" charset="0"/>
              <a:cs typeface="Arial" pitchFamily="34" charset="0"/>
            </a:endParaRPr>
          </a:p>
          <a:p>
            <a:pPr>
              <a:buNone/>
            </a:pPr>
            <a:endParaRPr lang="ru-RU" b="1" dirty="0">
              <a:solidFill>
                <a:srgbClr val="0070C0"/>
              </a:solidFill>
              <a:latin typeface="Arial" pitchFamily="34" charset="0"/>
              <a:cs typeface="Arial" pitchFamily="34" charset="0"/>
            </a:endParaRPr>
          </a:p>
        </p:txBody>
      </p:sp>
      <p:pic>
        <p:nvPicPr>
          <p:cNvPr id="4" name="Рисунок 3"/>
          <p:cNvPicPr/>
          <p:nvPr/>
        </p:nvPicPr>
        <p:blipFill>
          <a:blip r:embed="rId2" cstate="print"/>
          <a:srcRect/>
          <a:stretch>
            <a:fillRect/>
          </a:stretch>
        </p:blipFill>
        <p:spPr bwMode="auto">
          <a:xfrm>
            <a:off x="857224" y="4143380"/>
            <a:ext cx="1857356" cy="2500306"/>
          </a:xfrm>
          <a:prstGeom prst="rect">
            <a:avLst/>
          </a:prstGeom>
          <a:ln>
            <a:noFill/>
          </a:ln>
          <a:effectLst>
            <a:softEdge rad="112500"/>
          </a:effectLst>
        </p:spPr>
      </p:pic>
      <p:pic>
        <p:nvPicPr>
          <p:cNvPr id="5" name="Рисунок 4"/>
          <p:cNvPicPr/>
          <p:nvPr/>
        </p:nvPicPr>
        <p:blipFill>
          <a:blip r:embed="rId3" cstate="print"/>
          <a:srcRect/>
          <a:stretch>
            <a:fillRect/>
          </a:stretch>
        </p:blipFill>
        <p:spPr bwMode="auto">
          <a:xfrm>
            <a:off x="6572264" y="4071942"/>
            <a:ext cx="2143140" cy="2500330"/>
          </a:xfrm>
          <a:prstGeom prst="rect">
            <a:avLst/>
          </a:prstGeom>
          <a:ln>
            <a:noFill/>
          </a:ln>
          <a:effectLst>
            <a:softEdge rad="112500"/>
          </a:effectLst>
        </p:spPr>
      </p:pic>
      <p:pic>
        <p:nvPicPr>
          <p:cNvPr id="6" name="Рисунок 5"/>
          <p:cNvPicPr/>
          <p:nvPr/>
        </p:nvPicPr>
        <p:blipFill>
          <a:blip r:embed="rId4" cstate="print"/>
          <a:srcRect/>
          <a:stretch>
            <a:fillRect/>
          </a:stretch>
        </p:blipFill>
        <p:spPr bwMode="auto">
          <a:xfrm>
            <a:off x="3071802" y="2786058"/>
            <a:ext cx="1928826" cy="2500330"/>
          </a:xfrm>
          <a:prstGeom prst="rect">
            <a:avLst/>
          </a:prstGeom>
          <a:ln>
            <a:noFill/>
          </a:ln>
          <a:effectLst>
            <a:softEdge rad="112500"/>
          </a:effectLst>
        </p:spPr>
      </p:pic>
      <p:pic>
        <p:nvPicPr>
          <p:cNvPr id="7" name="Рисунок 6"/>
          <p:cNvPicPr/>
          <p:nvPr/>
        </p:nvPicPr>
        <p:blipFill>
          <a:blip r:embed="rId5" cstate="print"/>
          <a:srcRect/>
          <a:stretch>
            <a:fillRect/>
          </a:stretch>
        </p:blipFill>
        <p:spPr bwMode="auto">
          <a:xfrm>
            <a:off x="5643570" y="1071546"/>
            <a:ext cx="1928826" cy="2571768"/>
          </a:xfrm>
          <a:prstGeom prst="rect">
            <a:avLst/>
          </a:prstGeom>
          <a:ln>
            <a:noFill/>
          </a:ln>
          <a:effectLst>
            <a:softEdge rad="112500"/>
          </a:effectLst>
        </p:spPr>
      </p:pic>
      <p:sp>
        <p:nvSpPr>
          <p:cNvPr id="8" name="Прямоугольник 7"/>
          <p:cNvSpPr/>
          <p:nvPr/>
        </p:nvSpPr>
        <p:spPr>
          <a:xfrm>
            <a:off x="500034" y="1000108"/>
            <a:ext cx="4838504" cy="461665"/>
          </a:xfrm>
          <a:prstGeom prst="rect">
            <a:avLst/>
          </a:prstGeom>
          <a:noFill/>
        </p:spPr>
        <p:txBody>
          <a:bodyPr wrap="none" lIns="91440" tIns="45720" rIns="91440" bIns="45720">
            <a:spAutoFit/>
          </a:bodyPr>
          <a:lstStyle/>
          <a:p>
            <a:pPr algn="ctr"/>
            <a:r>
              <a:rPr lang="tt-RU"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Рәсемнәрдә калган еллар</a:t>
            </a:r>
            <a:endParaRPr lang="ru-RU"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cstate="print"/>
          <a:srcRect/>
          <a:stretch>
            <a:fillRect/>
          </a:stretch>
        </p:blipFill>
        <p:spPr bwMode="auto">
          <a:xfrm>
            <a:off x="285720" y="142852"/>
            <a:ext cx="3779908" cy="2701703"/>
          </a:xfrm>
          <a:prstGeom prst="rect">
            <a:avLst/>
          </a:prstGeom>
          <a:ln>
            <a:noFill/>
          </a:ln>
          <a:effectLst>
            <a:softEdge rad="112500"/>
          </a:effectLst>
        </p:spPr>
      </p:pic>
      <p:pic>
        <p:nvPicPr>
          <p:cNvPr id="6" name="Рисунок 5"/>
          <p:cNvPicPr/>
          <p:nvPr/>
        </p:nvPicPr>
        <p:blipFill>
          <a:blip r:embed="rId3" cstate="print"/>
          <a:srcRect/>
          <a:stretch>
            <a:fillRect/>
          </a:stretch>
        </p:blipFill>
        <p:spPr bwMode="auto">
          <a:xfrm>
            <a:off x="3643306" y="2357430"/>
            <a:ext cx="3545509" cy="2109776"/>
          </a:xfrm>
          <a:prstGeom prst="rect">
            <a:avLst/>
          </a:prstGeom>
          <a:ln>
            <a:noFill/>
          </a:ln>
          <a:effectLst>
            <a:softEdge rad="112500"/>
          </a:effectLst>
        </p:spPr>
      </p:pic>
      <p:pic>
        <p:nvPicPr>
          <p:cNvPr id="5" name="Рисунок 4"/>
          <p:cNvPicPr/>
          <p:nvPr/>
        </p:nvPicPr>
        <p:blipFill>
          <a:blip r:embed="rId4" cstate="print"/>
          <a:srcRect/>
          <a:stretch>
            <a:fillRect/>
          </a:stretch>
        </p:blipFill>
        <p:spPr bwMode="auto">
          <a:xfrm>
            <a:off x="5429256" y="642918"/>
            <a:ext cx="3000364" cy="2000240"/>
          </a:xfrm>
          <a:prstGeom prst="rect">
            <a:avLst/>
          </a:prstGeom>
          <a:ln>
            <a:noFill/>
          </a:ln>
          <a:effectLst>
            <a:softEdge rad="112500"/>
          </a:effectLst>
        </p:spPr>
      </p:pic>
      <p:pic>
        <p:nvPicPr>
          <p:cNvPr id="9" name="Рисунок 8"/>
          <p:cNvPicPr/>
          <p:nvPr/>
        </p:nvPicPr>
        <p:blipFill>
          <a:blip r:embed="rId5" cstate="print"/>
          <a:srcRect/>
          <a:stretch>
            <a:fillRect/>
          </a:stretch>
        </p:blipFill>
        <p:spPr bwMode="auto">
          <a:xfrm>
            <a:off x="7482844" y="4527558"/>
            <a:ext cx="1661156" cy="2330442"/>
          </a:xfrm>
          <a:prstGeom prst="rect">
            <a:avLst/>
          </a:prstGeom>
          <a:ln>
            <a:noFill/>
          </a:ln>
          <a:effectLst>
            <a:softEdge rad="112500"/>
          </a:effectLst>
        </p:spPr>
      </p:pic>
      <p:pic>
        <p:nvPicPr>
          <p:cNvPr id="10" name="Рисунок 9"/>
          <p:cNvPicPr>
            <a:picLocks noChangeAspect="1"/>
          </p:cNvPicPr>
          <p:nvPr/>
        </p:nvPicPr>
        <p:blipFill>
          <a:blip r:embed="rId6" cstate="print"/>
          <a:srcRect/>
          <a:stretch>
            <a:fillRect/>
          </a:stretch>
        </p:blipFill>
        <p:spPr bwMode="auto">
          <a:xfrm>
            <a:off x="2071670" y="3955033"/>
            <a:ext cx="4092394" cy="2902967"/>
          </a:xfrm>
          <a:prstGeom prst="rect">
            <a:avLst/>
          </a:prstGeom>
          <a:ln>
            <a:noFill/>
          </a:ln>
          <a:effectLst>
            <a:softEdge rad="112500"/>
          </a:effectLst>
        </p:spPr>
      </p:pic>
      <p:pic>
        <p:nvPicPr>
          <p:cNvPr id="7" name="Рисунок 6"/>
          <p:cNvPicPr/>
          <p:nvPr/>
        </p:nvPicPr>
        <p:blipFill>
          <a:blip r:embed="rId7" cstate="print"/>
          <a:srcRect/>
          <a:stretch>
            <a:fillRect/>
          </a:stretch>
        </p:blipFill>
        <p:spPr bwMode="auto">
          <a:xfrm>
            <a:off x="285720" y="3286124"/>
            <a:ext cx="2874328" cy="184054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tt-RU" sz="2800" b="1"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Хезмәтне язу барышында кулланылган әдәбият</a:t>
            </a:r>
            <a:endParaRPr lang="ru-RU" sz="2800" b="1" dirty="0">
              <a:solidFill>
                <a:srgbClr val="0070C0"/>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Содержимое 2"/>
          <p:cNvSpPr>
            <a:spLocks noGrp="1"/>
          </p:cNvSpPr>
          <p:nvPr>
            <p:ph idx="1"/>
          </p:nvPr>
        </p:nvSpPr>
        <p:spPr/>
        <p:txBody>
          <a:bodyPr/>
          <a:lstStyle/>
          <a:p>
            <a:pPr>
              <a:buNone/>
            </a:pPr>
            <a:endParaRPr lang="ru-RU" dirty="0">
              <a:solidFill>
                <a:srgbClr val="0070C0"/>
              </a:solidFill>
              <a:latin typeface="Arial" pitchFamily="34" charset="0"/>
              <a:cs typeface="Arial" pitchFamily="34" charset="0"/>
            </a:endParaRPr>
          </a:p>
        </p:txBody>
      </p:sp>
      <p:pic>
        <p:nvPicPr>
          <p:cNvPr id="5" name="Рисунок 4" descr="P1040080.JPG"/>
          <p:cNvPicPr>
            <a:picLocks noChangeAspect="1"/>
          </p:cNvPicPr>
          <p:nvPr/>
        </p:nvPicPr>
        <p:blipFill>
          <a:blip r:embed="rId2" cstate="print"/>
          <a:stretch>
            <a:fillRect/>
          </a:stretch>
        </p:blipFill>
        <p:spPr>
          <a:xfrm>
            <a:off x="5143504" y="2428868"/>
            <a:ext cx="3524243" cy="2643182"/>
          </a:xfrm>
          <a:prstGeom prst="rect">
            <a:avLst/>
          </a:prstGeom>
          <a:ln>
            <a:noFill/>
          </a:ln>
          <a:effectLst>
            <a:softEdge rad="112500"/>
          </a:effectLst>
        </p:spPr>
      </p:pic>
      <p:pic>
        <p:nvPicPr>
          <p:cNvPr id="6" name="Рисунок 5" descr="P1040072.JPG"/>
          <p:cNvPicPr>
            <a:picLocks noChangeAspect="1"/>
          </p:cNvPicPr>
          <p:nvPr/>
        </p:nvPicPr>
        <p:blipFill>
          <a:blip r:embed="rId3" cstate="print"/>
          <a:stretch>
            <a:fillRect/>
          </a:stretch>
        </p:blipFill>
        <p:spPr>
          <a:xfrm>
            <a:off x="2857488" y="3714752"/>
            <a:ext cx="2762205" cy="207165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4" name="Рисунок 3" descr="P1040069.JPG"/>
          <p:cNvPicPr>
            <a:picLocks noChangeAspect="1"/>
          </p:cNvPicPr>
          <p:nvPr/>
        </p:nvPicPr>
        <p:blipFill>
          <a:blip r:embed="rId4" cstate="print"/>
          <a:stretch>
            <a:fillRect/>
          </a:stretch>
        </p:blipFill>
        <p:spPr>
          <a:xfrm>
            <a:off x="285720" y="4000504"/>
            <a:ext cx="3619493" cy="271462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t-RU" dirty="0" smtClean="0"/>
              <a:t>Эш барышы</a:t>
            </a:r>
            <a:endParaRPr lang="ru-RU" dirty="0"/>
          </a:p>
        </p:txBody>
      </p:sp>
      <p:sp>
        <p:nvSpPr>
          <p:cNvPr id="3" name="Содержимое 2"/>
          <p:cNvSpPr>
            <a:spLocks noGrp="1"/>
          </p:cNvSpPr>
          <p:nvPr>
            <p:ph idx="1"/>
          </p:nvPr>
        </p:nvSpPr>
        <p:spPr/>
        <p:txBody>
          <a:bodyPr/>
          <a:lstStyle/>
          <a:p>
            <a:endParaRPr lang="tt-RU" b="1" dirty="0" smtClean="0">
              <a:solidFill>
                <a:srgbClr val="0070C0"/>
              </a:solidFill>
            </a:endParaRPr>
          </a:p>
          <a:p>
            <a:endParaRPr lang="ru-RU" b="1" dirty="0">
              <a:solidFill>
                <a:srgbClr val="0070C0"/>
              </a:solidFill>
            </a:endParaRPr>
          </a:p>
        </p:txBody>
      </p:sp>
      <p:pic>
        <p:nvPicPr>
          <p:cNvPr id="5" name="Рисунок 4" descr="P1040061.JPG"/>
          <p:cNvPicPr>
            <a:picLocks noChangeAspect="1"/>
          </p:cNvPicPr>
          <p:nvPr/>
        </p:nvPicPr>
        <p:blipFill>
          <a:blip r:embed="rId2" cstate="print"/>
          <a:stretch>
            <a:fillRect/>
          </a:stretch>
        </p:blipFill>
        <p:spPr>
          <a:xfrm>
            <a:off x="4643438" y="2928934"/>
            <a:ext cx="4143372" cy="3107529"/>
          </a:xfrm>
          <a:prstGeom prst="rect">
            <a:avLst/>
          </a:prstGeom>
          <a:ln>
            <a:noFill/>
          </a:ln>
          <a:effectLst>
            <a:softEdge rad="112500"/>
          </a:effectLst>
        </p:spPr>
      </p:pic>
      <p:pic>
        <p:nvPicPr>
          <p:cNvPr id="6" name="Рисунок 5" descr="P1040059.JPG"/>
          <p:cNvPicPr>
            <a:picLocks noChangeAspect="1"/>
          </p:cNvPicPr>
          <p:nvPr/>
        </p:nvPicPr>
        <p:blipFill>
          <a:blip r:embed="rId3" cstate="print"/>
          <a:stretch>
            <a:fillRect/>
          </a:stretch>
        </p:blipFill>
        <p:spPr>
          <a:xfrm>
            <a:off x="261875" y="2928934"/>
            <a:ext cx="4095779" cy="307183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tt-RU" sz="2800" b="1"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Әсәрдәге фразеологизмнарга мисаллар:</a:t>
            </a:r>
            <a:r>
              <a:rPr lang="tt-RU" sz="2400" dirty="0" smtClean="0">
                <a:solidFill>
                  <a:srgbClr val="0070C0"/>
                </a:solidFill>
                <a:latin typeface="Arial" pitchFamily="34" charset="0"/>
                <a:cs typeface="Arial" pitchFamily="34" charset="0"/>
              </a:rPr>
              <a:t/>
            </a:r>
            <a:br>
              <a:rPr lang="tt-RU" sz="2400" dirty="0" smtClean="0">
                <a:solidFill>
                  <a:srgbClr val="0070C0"/>
                </a:solidFill>
                <a:latin typeface="Arial" pitchFamily="34" charset="0"/>
                <a:cs typeface="Arial" pitchFamily="34" charset="0"/>
              </a:rPr>
            </a:br>
            <a:endParaRPr lang="ru-RU" sz="2400" dirty="0"/>
          </a:p>
        </p:txBody>
      </p:sp>
      <p:sp>
        <p:nvSpPr>
          <p:cNvPr id="3" name="Содержимое 2"/>
          <p:cNvSpPr>
            <a:spLocks noGrp="1"/>
          </p:cNvSpPr>
          <p:nvPr>
            <p:ph idx="1"/>
          </p:nvPr>
        </p:nvSpPr>
        <p:spPr>
          <a:noFill/>
        </p:spPr>
        <p:txBody>
          <a:bodyPr>
            <a:normAutofit/>
          </a:bodyPr>
          <a:lstStyle/>
          <a:p>
            <a:pPr>
              <a:buFont typeface="Wingdings" pitchFamily="2" charset="2"/>
              <a:buChar char="Ø"/>
            </a:pPr>
            <a:r>
              <a:rPr lang="tt-RU" dirty="0" smtClean="0">
                <a:solidFill>
                  <a:srgbClr val="0070C0"/>
                </a:solidFill>
                <a:latin typeface="Arial" pitchFamily="34" charset="0"/>
                <a:cs typeface="Arial" pitchFamily="34" charset="0"/>
              </a:rPr>
              <a:t>	</a:t>
            </a:r>
            <a:r>
              <a:rPr lang="tt-RU" sz="2400" dirty="0" smtClean="0">
                <a:solidFill>
                  <a:srgbClr val="0070C0"/>
                </a:solidFill>
                <a:latin typeface="Arial" pitchFamily="34" charset="0"/>
                <a:cs typeface="Arial" pitchFamily="34" charset="0"/>
              </a:rPr>
              <a:t>Бездә ике кешенең берсе-фронтовик. </a:t>
            </a:r>
            <a:r>
              <a:rPr lang="tt-RU" sz="2400" b="1" u="sng" dirty="0" smtClean="0">
                <a:solidFill>
                  <a:srgbClr val="0070C0"/>
                </a:solidFill>
                <a:latin typeface="Arial" pitchFamily="34" charset="0"/>
                <a:cs typeface="Arial" pitchFamily="34" charset="0"/>
              </a:rPr>
              <a:t>Баскан җирдән ут чыгаралар.</a:t>
            </a:r>
          </a:p>
          <a:p>
            <a:pPr>
              <a:buFont typeface="Wingdings" pitchFamily="2" charset="2"/>
              <a:buChar char="Ø"/>
            </a:pPr>
            <a:r>
              <a:rPr lang="tt-RU" sz="2400" dirty="0" smtClean="0">
                <a:solidFill>
                  <a:srgbClr val="0070C0"/>
                </a:solidFill>
                <a:latin typeface="Arial" pitchFamily="34" charset="0"/>
                <a:cs typeface="Arial" pitchFamily="34" charset="0"/>
              </a:rPr>
              <a:t>	Менә сездәй укыган кеше белән </a:t>
            </a:r>
            <a:r>
              <a:rPr lang="tt-RU" sz="2400" b="1" u="sng" dirty="0" smtClean="0">
                <a:solidFill>
                  <a:srgbClr val="0070C0"/>
                </a:solidFill>
                <a:latin typeface="Arial" pitchFamily="34" charset="0"/>
                <a:cs typeface="Arial" pitchFamily="34" charset="0"/>
              </a:rPr>
              <a:t>бер утыру – бер гомер.</a:t>
            </a:r>
          </a:p>
          <a:p>
            <a:pPr>
              <a:buFont typeface="Wingdings" pitchFamily="2" charset="2"/>
              <a:buChar char="Ø"/>
            </a:pPr>
            <a:r>
              <a:rPr lang="tt-RU" sz="2400" dirty="0" smtClean="0">
                <a:solidFill>
                  <a:srgbClr val="0070C0"/>
                </a:solidFill>
                <a:latin typeface="Arial" pitchFamily="34" charset="0"/>
                <a:cs typeface="Arial" pitchFamily="34" charset="0"/>
              </a:rPr>
              <a:t>	Син учуный шул, безнең кара баш белән сөйләшүе сиңа </a:t>
            </a:r>
            <a:r>
              <a:rPr lang="tt-RU" sz="2400" b="1" u="sng" dirty="0" smtClean="0">
                <a:solidFill>
                  <a:srgbClr val="0070C0"/>
                </a:solidFill>
                <a:latin typeface="Arial" pitchFamily="34" charset="0"/>
                <a:cs typeface="Arial" pitchFamily="34" charset="0"/>
              </a:rPr>
              <a:t>ике тиен бер акча</a:t>
            </a:r>
            <a:r>
              <a:rPr lang="tt-RU" sz="2400" dirty="0" smtClean="0">
                <a:solidFill>
                  <a:srgbClr val="0070C0"/>
                </a:solidFill>
                <a:latin typeface="Arial" pitchFamily="34" charset="0"/>
                <a:cs typeface="Arial" pitchFamily="34" charset="0"/>
              </a:rPr>
              <a:t>.</a:t>
            </a:r>
          </a:p>
          <a:p>
            <a:pPr>
              <a:buFont typeface="Wingdings" pitchFamily="2" charset="2"/>
              <a:buChar char="Ø"/>
            </a:pPr>
            <a:r>
              <a:rPr lang="tt-RU" sz="2400" dirty="0" smtClean="0">
                <a:solidFill>
                  <a:srgbClr val="0070C0"/>
                </a:solidFill>
                <a:latin typeface="Arial" pitchFamily="34" charset="0"/>
                <a:cs typeface="Arial" pitchFamily="34" charset="0"/>
              </a:rPr>
              <a:t>	Дөньяда укытучыныкы кадәр берәүнең дә </a:t>
            </a:r>
            <a:r>
              <a:rPr lang="tt-RU" sz="2400" b="1" u="sng" dirty="0" smtClean="0">
                <a:solidFill>
                  <a:srgbClr val="0070C0"/>
                </a:solidFill>
                <a:latin typeface="Arial" pitchFamily="34" charset="0"/>
                <a:cs typeface="Arial" pitchFamily="34" charset="0"/>
              </a:rPr>
              <a:t>җанында казынмыйлар.</a:t>
            </a:r>
          </a:p>
          <a:p>
            <a:pPr>
              <a:buFont typeface="Wingdings" pitchFamily="2" charset="2"/>
              <a:buChar char="Ø"/>
            </a:pPr>
            <a:r>
              <a:rPr lang="tt-RU" sz="2400" dirty="0" smtClean="0">
                <a:solidFill>
                  <a:srgbClr val="0070C0"/>
                </a:solidFill>
                <a:latin typeface="Arial" pitchFamily="34" charset="0"/>
                <a:cs typeface="Arial" pitchFamily="34" charset="0"/>
              </a:rPr>
              <a:t>	Сугыш кешеләрнең тормышын җимергән, </a:t>
            </a:r>
            <a:r>
              <a:rPr lang="tt-RU" sz="2400" b="1" u="sng" dirty="0" smtClean="0">
                <a:solidFill>
                  <a:srgbClr val="0070C0"/>
                </a:solidFill>
                <a:latin typeface="Arial" pitchFamily="34" charset="0"/>
                <a:cs typeface="Arial" pitchFamily="34" charset="0"/>
              </a:rPr>
              <a:t>чыгырыннан чыгарган.</a:t>
            </a:r>
            <a:endParaRPr lang="ru-RU" sz="2400" b="1" u="sng" dirty="0">
              <a:solidFill>
                <a:srgbClr val="0070C0"/>
              </a:solidFill>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latin typeface="Arial" pitchFamily="34" charset="0"/>
                <a:cs typeface="Arial" pitchFamily="34" charset="0"/>
              </a:rPr>
              <a:t/>
            </a:r>
            <a:br>
              <a:rPr lang="tt-RU" dirty="0" smtClean="0">
                <a:latin typeface="Arial" pitchFamily="34" charset="0"/>
                <a:cs typeface="Arial" pitchFamily="34" charset="0"/>
              </a:rPr>
            </a:br>
            <a:r>
              <a:rPr lang="tt-RU" dirty="0" smtClean="0">
                <a:solidFill>
                  <a:srgbClr val="0070C0"/>
                </a:solidFill>
                <a:latin typeface="Arial" pitchFamily="34" charset="0"/>
                <a:cs typeface="Arial" pitchFamily="34" charset="0"/>
              </a:rPr>
              <a:t>Әсәрдәге фразеологизмнарның төркемчәләре</a:t>
            </a:r>
            <a:endParaRPr lang="ru-RU" dirty="0">
              <a:solidFill>
                <a:srgbClr val="0070C0"/>
              </a:solidFill>
            </a:endParaRPr>
          </a:p>
        </p:txBody>
      </p:sp>
      <p:sp>
        <p:nvSpPr>
          <p:cNvPr id="3" name="Содержимое 2"/>
          <p:cNvSpPr>
            <a:spLocks noGrp="1"/>
          </p:cNvSpPr>
          <p:nvPr>
            <p:ph idx="1"/>
          </p:nvPr>
        </p:nvSpPr>
        <p:spPr/>
        <p:txBody>
          <a:bodyPr>
            <a:normAutofit/>
          </a:bodyPr>
          <a:lstStyle/>
          <a:p>
            <a:r>
              <a:rPr lang="tt-RU" sz="3600" dirty="0" smtClean="0">
                <a:solidFill>
                  <a:srgbClr val="7030A0"/>
                </a:solidFill>
                <a:latin typeface="Arial" pitchFamily="34" charset="0"/>
                <a:cs typeface="Arial" pitchFamily="34" charset="0"/>
              </a:rPr>
              <a:t>1) фразеологик ныгымалар</a:t>
            </a:r>
          </a:p>
          <a:p>
            <a:r>
              <a:rPr lang="tt-RU" sz="3600" dirty="0" smtClean="0">
                <a:solidFill>
                  <a:srgbClr val="7030A0"/>
                </a:solidFill>
                <a:latin typeface="Arial" pitchFamily="34" charset="0"/>
                <a:cs typeface="Arial" pitchFamily="34" charset="0"/>
              </a:rPr>
              <a:t>2) фразеологик берәмлекләр</a:t>
            </a:r>
          </a:p>
          <a:p>
            <a:r>
              <a:rPr lang="tt-RU" sz="3600" dirty="0" smtClean="0">
                <a:solidFill>
                  <a:srgbClr val="7030A0"/>
                </a:solidFill>
                <a:latin typeface="Arial" pitchFamily="34" charset="0"/>
                <a:cs typeface="Arial" pitchFamily="34" charset="0"/>
              </a:rPr>
              <a:t>3) фразеологик тезмәләр</a:t>
            </a:r>
          </a:p>
          <a:p>
            <a:r>
              <a:rPr lang="tt-RU" sz="3600" dirty="0" smtClean="0">
                <a:solidFill>
                  <a:srgbClr val="7030A0"/>
                </a:solidFill>
                <a:latin typeface="Arial" pitchFamily="34" charset="0"/>
                <a:cs typeface="Arial" pitchFamily="34" charset="0"/>
              </a:rPr>
              <a:t>4) әйтем белән мәкаль арасында тора торган арадаш төрләр</a:t>
            </a:r>
            <a:endParaRPr lang="ru-RU" sz="3600" dirty="0">
              <a:solidFill>
                <a:srgbClr val="7030A0"/>
              </a:solidFill>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pPr algn="ctr">
              <a:buFont typeface="Wingdings" pitchFamily="2" charset="2"/>
              <a:buChar char="Ø"/>
            </a:pPr>
            <a:r>
              <a:rPr lang="tt-RU" sz="6600" dirty="0" smtClean="0">
                <a:solidFill>
                  <a:srgbClr val="0070C0"/>
                </a:solidFill>
                <a:latin typeface="SLBookman Old Style Cyr" pitchFamily="18" charset="0"/>
              </a:rPr>
              <a:t>Фразеология- таркалмый торган сүзтезмәләрне өйрәнә</a:t>
            </a:r>
            <a:r>
              <a:rPr lang="tt-RU" sz="6000" dirty="0" smtClean="0">
                <a:solidFill>
                  <a:srgbClr val="0070C0"/>
                </a:solidFill>
                <a:latin typeface="SLBookman Old Style Cyr" pitchFamily="18" charset="0"/>
              </a:rPr>
              <a:t> </a:t>
            </a:r>
            <a:endParaRPr lang="ru-RU" sz="6000" dirty="0" smtClean="0">
              <a:solidFill>
                <a:srgbClr val="0070C0"/>
              </a:solidFill>
              <a:latin typeface="SLBookman Old Style Cyr" pitchFamily="18" charset="0"/>
            </a:endParaRPr>
          </a:p>
          <a:p>
            <a:endParaRPr lang="ru-RU"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a:bodyPr>
          <a:lstStyle/>
          <a:p>
            <a:pPr algn="just"/>
            <a:r>
              <a:rPr lang="tt-RU" sz="2800" dirty="0" smtClean="0">
                <a:solidFill>
                  <a:srgbClr val="0070C0"/>
                </a:solidFill>
              </a:rPr>
              <a:t>           Мөхәммәт Мәһдиевнең “Фронтовиклар” әсәрендә халкыбызның шул чордагы теле, һәрхәлдә, фразеологиясе киң чагылыш тапкан. Сурәтләү чараларын мул кулланып, язучы геройлар сөйләмендә һәм аларның хис-кичерешләрен бирүдә үз максатына ирешкән. Фразеологик әйтелмәләр, тел бизәге буларак, күп мәгънә белдерү, образ, җанлы картина тудыру, идея-эчтәлекне ачыклауга зур ярдәм итә.</a:t>
            </a:r>
            <a:endParaRPr lang="ru-RU" sz="2800" dirty="0">
              <a:solidFill>
                <a:srgbClr val="0070C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pPr lvl="8" algn="just">
              <a:buNone/>
            </a:pPr>
            <a:endParaRPr lang="tt-RU" sz="4800" dirty="0" smtClean="0">
              <a:solidFill>
                <a:srgbClr val="00B050"/>
              </a:solidFill>
              <a:latin typeface="Arial" pitchFamily="34" charset="0"/>
              <a:cs typeface="Arial" pitchFamily="34" charset="0"/>
            </a:endParaRPr>
          </a:p>
          <a:p>
            <a:pPr marL="1438275" lvl="8" indent="0" algn="just">
              <a:buNone/>
            </a:pPr>
            <a:r>
              <a:rPr lang="tt-RU" sz="4800" dirty="0" smtClean="0">
                <a:solidFill>
                  <a:srgbClr val="00B050"/>
                </a:solidFill>
                <a:latin typeface="Arial" pitchFamily="34" charset="0"/>
                <a:cs typeface="Arial" pitchFamily="34" charset="0"/>
              </a:rPr>
              <a:t>Игътибарыгыз</a:t>
            </a:r>
          </a:p>
          <a:p>
            <a:pPr marL="1438275" lvl="8" indent="0" algn="r">
              <a:buNone/>
            </a:pPr>
            <a:r>
              <a:rPr lang="tt-RU" sz="4800" dirty="0" smtClean="0">
                <a:solidFill>
                  <a:srgbClr val="00B050"/>
                </a:solidFill>
                <a:latin typeface="Arial" pitchFamily="34" charset="0"/>
                <a:cs typeface="Arial" pitchFamily="34" charset="0"/>
              </a:rPr>
              <a:t>өчен зур рәхмәт!</a:t>
            </a:r>
            <a:endParaRPr lang="tt-RU" sz="4800" dirty="0">
              <a:solidFill>
                <a:srgbClr val="00B050"/>
              </a:solidFill>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tt-RU" sz="6600" b="1" dirty="0" smtClean="0">
                <a:solidFill>
                  <a:srgbClr val="0070C0"/>
                </a:solidFill>
                <a:effectLst>
                  <a:outerShdw blurRad="38100" dist="38100" dir="2700000" algn="tl">
                    <a:srgbClr val="000000">
                      <a:alpha val="43137"/>
                    </a:srgbClr>
                  </a:outerShdw>
                </a:effectLst>
                <a:latin typeface="SLDecor Cyr" pitchFamily="18" charset="0"/>
              </a:rPr>
              <a:t>Фразеологизм-</a:t>
            </a:r>
            <a:endParaRPr lang="ru-RU" sz="6600" b="1" dirty="0">
              <a:solidFill>
                <a:srgbClr val="0070C0"/>
              </a:solidFill>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normAutofit/>
          </a:bodyPr>
          <a:lstStyle/>
          <a:p>
            <a:pPr algn="ctr">
              <a:buFont typeface="Wingdings" pitchFamily="2" charset="2"/>
              <a:buChar char="Ø"/>
            </a:pPr>
            <a:r>
              <a:rPr lang="tt-RU" sz="6000" b="1" dirty="0" smtClean="0">
                <a:solidFill>
                  <a:srgbClr val="0070C0"/>
                </a:solidFill>
                <a:latin typeface="SLCourier New Cyr" pitchFamily="17" charset="0"/>
              </a:rPr>
              <a:t>күчерелмә мәг</a:t>
            </a:r>
            <a:r>
              <a:rPr lang="ru-RU" sz="6000" b="1" dirty="0" err="1" smtClean="0">
                <a:solidFill>
                  <a:srgbClr val="0070C0"/>
                </a:solidFill>
                <a:latin typeface="SLCourier New Cyr" pitchFamily="17" charset="0"/>
              </a:rPr>
              <a:t>ъ</a:t>
            </a:r>
            <a:r>
              <a:rPr lang="tt-RU" sz="6000" b="1" dirty="0" smtClean="0">
                <a:solidFill>
                  <a:srgbClr val="0070C0"/>
                </a:solidFill>
                <a:latin typeface="SLCourier New Cyr" pitchFamily="17" charset="0"/>
              </a:rPr>
              <a:t>нәгә ия булган таркалмый торган сүзтезмә</a:t>
            </a:r>
            <a:endParaRPr lang="ru-RU" sz="6000" b="1" dirty="0" smtClean="0">
              <a:solidFill>
                <a:srgbClr val="0070C0"/>
              </a:solidFill>
              <a:latin typeface="SLCourier New Cyr" pitchFamily="17" charset="0"/>
            </a:endParaRPr>
          </a:p>
          <a:p>
            <a:endParaRPr lang="ru-RU"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pPr>
              <a:buFont typeface="Wingdings" pitchFamily="2" charset="2"/>
              <a:buChar char="Ø"/>
            </a:pPr>
            <a:r>
              <a:rPr lang="tt-RU" sz="6000" dirty="0" smtClean="0">
                <a:solidFill>
                  <a:srgbClr val="0070C0"/>
                </a:solidFill>
                <a:latin typeface="Arial" pitchFamily="34" charset="0"/>
                <a:cs typeface="Arial" pitchFamily="34" charset="0"/>
              </a:rPr>
              <a:t>	</a:t>
            </a:r>
            <a:r>
              <a:rPr lang="tt-RU" sz="5400" dirty="0" smtClean="0">
                <a:solidFill>
                  <a:srgbClr val="0070C0"/>
                </a:solidFill>
                <a:latin typeface="Arial" pitchFamily="34" charset="0"/>
                <a:cs typeface="Arial" pitchFamily="34" charset="0"/>
              </a:rPr>
              <a:t>Фразеологизмнарны башка бер сүз белән алыштыру мөмкин.  </a:t>
            </a:r>
            <a:endParaRPr lang="ru-RU" sz="6000" dirty="0" smtClean="0">
              <a:solidFill>
                <a:srgbClr val="0070C0"/>
              </a:solidFill>
              <a:latin typeface="Arial" pitchFamily="34" charset="0"/>
              <a:cs typeface="Arial" pitchFamily="34" charset="0"/>
            </a:endParaRPr>
          </a:p>
          <a:p>
            <a:r>
              <a:rPr lang="tt-RU" dirty="0" smtClean="0">
                <a:solidFill>
                  <a:srgbClr val="00B050"/>
                </a:solidFill>
              </a:rPr>
              <a:t> Мәсәлән: күз ачып йомганчы- бик тиз</a:t>
            </a:r>
          </a:p>
          <a:p>
            <a:r>
              <a:rPr lang="tt-RU" dirty="0" smtClean="0">
                <a:solidFill>
                  <a:srgbClr val="00B050"/>
                </a:solidFill>
              </a:rPr>
              <a:t> кот очу-курку</a:t>
            </a:r>
          </a:p>
          <a:p>
            <a:r>
              <a:rPr lang="tt-RU" dirty="0" smtClean="0">
                <a:solidFill>
                  <a:srgbClr val="00B050"/>
                </a:solidFill>
              </a:rPr>
              <a:t> балавыз сыгу-елау</a:t>
            </a:r>
            <a:endParaRPr lang="ru-RU" dirty="0">
              <a:solidFill>
                <a:srgbClr val="00B050"/>
              </a:solidFill>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just"/>
            <a:r>
              <a:rPr lang="tt-RU" sz="2800" u="sng" dirty="0" smtClean="0">
                <a:solidFill>
                  <a:schemeClr val="accent2"/>
                </a:solidFill>
                <a:latin typeface="Arial" pitchFamily="34" charset="0"/>
                <a:cs typeface="Arial" pitchFamily="34" charset="0"/>
              </a:rPr>
              <a:t>Мәсәлән:</a:t>
            </a:r>
            <a:br>
              <a:rPr lang="tt-RU" sz="2800" u="sng" dirty="0" smtClean="0">
                <a:solidFill>
                  <a:schemeClr val="accent2"/>
                </a:solidFill>
                <a:latin typeface="Arial" pitchFamily="34" charset="0"/>
                <a:cs typeface="Arial" pitchFamily="34" charset="0"/>
              </a:rPr>
            </a:br>
            <a:endParaRPr lang="ru-RU" dirty="0">
              <a:latin typeface="Arial" pitchFamily="34" charset="0"/>
              <a:cs typeface="Arial" pitchFamily="34" charset="0"/>
            </a:endParaRPr>
          </a:p>
        </p:txBody>
      </p:sp>
      <p:sp>
        <p:nvSpPr>
          <p:cNvPr id="6" name="Текст 5"/>
          <p:cNvSpPr>
            <a:spLocks noGrp="1"/>
          </p:cNvSpPr>
          <p:nvPr>
            <p:ph type="body" idx="2"/>
          </p:nvPr>
        </p:nvSpPr>
        <p:spPr/>
        <p:txBody>
          <a:bodyPr/>
          <a:lstStyle/>
          <a:p>
            <a:pPr algn="just"/>
            <a:endParaRPr lang="tt-RU" sz="4400" u="sng" dirty="0" smtClean="0">
              <a:solidFill>
                <a:schemeClr val="accent2"/>
              </a:solidFill>
            </a:endParaRPr>
          </a:p>
          <a:p>
            <a:pPr algn="ctr"/>
            <a:r>
              <a:rPr lang="tt-RU" sz="4400" dirty="0" smtClean="0">
                <a:solidFill>
                  <a:schemeClr val="accent2"/>
                </a:solidFill>
              </a:rPr>
              <a:t>  </a:t>
            </a:r>
            <a:r>
              <a:rPr lang="tt-RU" sz="4400" dirty="0" smtClean="0">
                <a:solidFill>
                  <a:schemeClr val="accent2"/>
                </a:solidFill>
                <a:latin typeface="Arial" pitchFamily="34" charset="0"/>
                <a:cs typeface="Arial" pitchFamily="34" charset="0"/>
              </a:rPr>
              <a:t>Эт белән мәче шикелле</a:t>
            </a:r>
          </a:p>
          <a:p>
            <a:endParaRPr lang="ru-RU" dirty="0"/>
          </a:p>
        </p:txBody>
      </p:sp>
      <p:pic>
        <p:nvPicPr>
          <p:cNvPr id="7" name="Picture 8" descr="J0178656"/>
          <p:cNvPicPr>
            <a:picLocks noGrp="1" noChangeAspect="1" noChangeArrowheads="1"/>
          </p:cNvPicPr>
          <p:nvPr>
            <p:ph sz="half" idx="1"/>
          </p:nvPr>
        </p:nvPicPr>
        <p:blipFill>
          <a:blip r:embed="rId2" cstate="print"/>
          <a:srcRect/>
          <a:stretch>
            <a:fillRect/>
          </a:stretch>
        </p:blipFill>
        <p:spPr>
          <a:xfrm>
            <a:off x="4286248" y="1071546"/>
            <a:ext cx="3657600" cy="2426208"/>
          </a:xfrm>
          <a:prstGeom prst="rect">
            <a:avLst/>
          </a:prstGeom>
          <a:ln>
            <a:noFill/>
          </a:ln>
          <a:effectLst>
            <a:softEdge rad="112500"/>
          </a:effectLst>
        </p:spPr>
      </p:pic>
      <p:pic>
        <p:nvPicPr>
          <p:cNvPr id="8" name="Picture 9" descr="J0178478"/>
          <p:cNvPicPr>
            <a:picLocks noChangeAspect="1" noChangeArrowheads="1"/>
          </p:cNvPicPr>
          <p:nvPr/>
        </p:nvPicPr>
        <p:blipFill>
          <a:blip r:embed="rId3" cstate="print"/>
          <a:srcRect/>
          <a:stretch>
            <a:fillRect/>
          </a:stretch>
        </p:blipFill>
        <p:spPr>
          <a:xfrm>
            <a:off x="4357686" y="3929065"/>
            <a:ext cx="3429024" cy="260510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sz="5400" dirty="0" smtClean="0">
                <a:solidFill>
                  <a:schemeClr val="bg1"/>
                </a:solidFill>
                <a:latin typeface="SLBookman Old Style Cyr" pitchFamily="18" charset="0"/>
              </a:rPr>
              <a:t>Араларыннан су да үтми.</a:t>
            </a:r>
            <a:r>
              <a:rPr lang="ru-RU" sz="5400" dirty="0" smtClean="0">
                <a:solidFill>
                  <a:schemeClr val="bg1"/>
                </a:solidFill>
                <a:latin typeface="SLBookman Old Style Cyr" pitchFamily="18" charset="0"/>
              </a:rPr>
              <a:t/>
            </a:r>
            <a:br>
              <a:rPr lang="ru-RU" sz="5400" dirty="0" smtClean="0">
                <a:solidFill>
                  <a:schemeClr val="bg1"/>
                </a:solidFill>
                <a:latin typeface="SLBookman Old Style Cyr" pitchFamily="18" charset="0"/>
              </a:rPr>
            </a:br>
            <a:endParaRPr lang="ru-RU" dirty="0"/>
          </a:p>
        </p:txBody>
      </p:sp>
      <p:pic>
        <p:nvPicPr>
          <p:cNvPr id="4" name="Picture 4" descr="J0316862"/>
          <p:cNvPicPr>
            <a:picLocks noGrp="1" noChangeAspect="1" noChangeArrowheads="1"/>
          </p:cNvPicPr>
          <p:nvPr>
            <p:ph idx="1"/>
          </p:nvPr>
        </p:nvPicPr>
        <p:blipFill>
          <a:blip r:embed="rId2" cstate="print"/>
          <a:srcRect/>
          <a:stretch>
            <a:fillRect/>
          </a:stretch>
        </p:blipFill>
        <p:spPr>
          <a:xfrm>
            <a:off x="285720" y="642918"/>
            <a:ext cx="3657600" cy="2432304"/>
          </a:xfrm>
          <a:prstGeom prst="rect">
            <a:avLst/>
          </a:prstGeom>
          <a:ln>
            <a:noFill/>
          </a:ln>
          <a:effectLst>
            <a:softEdge rad="112500"/>
          </a:effectLst>
        </p:spPr>
      </p:pic>
      <p:pic>
        <p:nvPicPr>
          <p:cNvPr id="5" name="Picture 13" descr="J0178744"/>
          <p:cNvPicPr>
            <a:picLocks noChangeAspect="1" noChangeArrowheads="1"/>
          </p:cNvPicPr>
          <p:nvPr/>
        </p:nvPicPr>
        <p:blipFill>
          <a:blip r:embed="rId3" cstate="print"/>
          <a:srcRect/>
          <a:stretch>
            <a:fillRect/>
          </a:stretch>
        </p:blipFill>
        <p:spPr>
          <a:xfrm>
            <a:off x="4786314" y="1000108"/>
            <a:ext cx="3571868" cy="2576067"/>
          </a:xfrm>
          <a:prstGeom prst="rect">
            <a:avLst/>
          </a:prstGeom>
          <a:ln>
            <a:noFill/>
          </a:ln>
          <a:effectLst>
            <a:softEdge rad="112500"/>
          </a:effectLst>
        </p:spPr>
      </p:pic>
      <p:sp>
        <p:nvSpPr>
          <p:cNvPr id="6" name="Прямоугольник 5"/>
          <p:cNvSpPr/>
          <p:nvPr/>
        </p:nvSpPr>
        <p:spPr>
          <a:xfrm>
            <a:off x="2500298" y="3500438"/>
            <a:ext cx="3699648" cy="954107"/>
          </a:xfrm>
          <a:prstGeom prst="rect">
            <a:avLst/>
          </a:prstGeom>
        </p:spPr>
        <p:txBody>
          <a:bodyPr wrap="square">
            <a:spAutoFit/>
          </a:bodyPr>
          <a:lstStyle/>
          <a:p>
            <a:pPr algn="ctr"/>
            <a:r>
              <a:rPr lang="tt-RU" sz="2800" dirty="0" smtClean="0">
                <a:solidFill>
                  <a:srgbClr val="0070C0"/>
                </a:solidFill>
                <a:latin typeface="SLBookman Old Style Cyr" pitchFamily="18" charset="0"/>
              </a:rPr>
              <a:t>Араларыннан су да үтми</a:t>
            </a:r>
            <a:endParaRPr lang="ru-RU" sz="2800" dirty="0" smtClean="0">
              <a:solidFill>
                <a:srgbClr val="0070C0"/>
              </a:solidFill>
              <a:latin typeface="SLBookman Old Style Cyr" pitchFamily="18" charset="0"/>
            </a:endParaRPr>
          </a:p>
        </p:txBody>
      </p:sp>
      <p:pic>
        <p:nvPicPr>
          <p:cNvPr id="7" name="Picture 14" descr="J0316970"/>
          <p:cNvPicPr>
            <a:picLocks noChangeAspect="1" noChangeArrowheads="1"/>
          </p:cNvPicPr>
          <p:nvPr/>
        </p:nvPicPr>
        <p:blipFill>
          <a:blip r:embed="rId4" cstate="print"/>
          <a:srcRect/>
          <a:stretch>
            <a:fillRect/>
          </a:stretch>
        </p:blipFill>
        <p:spPr>
          <a:xfrm>
            <a:off x="2214546" y="4214818"/>
            <a:ext cx="2855902" cy="2052071"/>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lstStyle/>
          <a:p>
            <a:endParaRPr lang="ru-RU"/>
          </a:p>
        </p:txBody>
      </p:sp>
      <p:sp>
        <p:nvSpPr>
          <p:cNvPr id="8" name="Текст 7"/>
          <p:cNvSpPr>
            <a:spLocks noGrp="1"/>
          </p:cNvSpPr>
          <p:nvPr>
            <p:ph type="body" idx="2"/>
          </p:nvPr>
        </p:nvSpPr>
        <p:spPr/>
        <p:txBody>
          <a:bodyPr/>
          <a:lstStyle/>
          <a:p>
            <a:endParaRPr lang="tt-RU" sz="3600" dirty="0" smtClean="0">
              <a:solidFill>
                <a:srgbClr val="0070C0"/>
              </a:solidFill>
            </a:endParaRPr>
          </a:p>
          <a:p>
            <a:endParaRPr lang="tt-RU" sz="3600" dirty="0" smtClean="0">
              <a:solidFill>
                <a:srgbClr val="0070C0"/>
              </a:solidFill>
            </a:endParaRPr>
          </a:p>
          <a:p>
            <a:pPr algn="ctr">
              <a:buFont typeface="Wingdings" pitchFamily="2" charset="2"/>
              <a:buChar char="Ø"/>
            </a:pPr>
            <a:r>
              <a:rPr lang="tt-RU" sz="4000" dirty="0" smtClean="0">
                <a:solidFill>
                  <a:srgbClr val="0070C0"/>
                </a:solidFill>
              </a:rPr>
              <a:t>Акыллы баш</a:t>
            </a:r>
            <a:endParaRPr lang="ru-RU" sz="4000" dirty="0" smtClean="0">
              <a:solidFill>
                <a:srgbClr val="0070C0"/>
              </a:solidFill>
            </a:endParaRPr>
          </a:p>
          <a:p>
            <a:endParaRPr lang="ru-RU" dirty="0"/>
          </a:p>
        </p:txBody>
      </p:sp>
      <p:pic>
        <p:nvPicPr>
          <p:cNvPr id="9" name="Picture 7" descr="J0178369"/>
          <p:cNvPicPr>
            <a:picLocks noGrp="1" noChangeAspect="1" noChangeArrowheads="1"/>
          </p:cNvPicPr>
          <p:nvPr>
            <p:ph sz="half" idx="1"/>
          </p:nvPr>
        </p:nvPicPr>
        <p:blipFill>
          <a:blip r:embed="rId2" cstate="print"/>
          <a:srcRect/>
          <a:stretch>
            <a:fillRect/>
          </a:stretch>
        </p:blipFill>
        <p:spPr>
          <a:xfrm>
            <a:off x="3714744" y="1000108"/>
            <a:ext cx="2438400" cy="3657600"/>
          </a:xfrm>
          <a:prstGeom prst="rect">
            <a:avLst/>
          </a:prstGeom>
          <a:ln>
            <a:noFill/>
          </a:ln>
          <a:effectLst>
            <a:softEdge rad="112500"/>
          </a:effectLst>
        </p:spPr>
      </p:pic>
      <p:pic>
        <p:nvPicPr>
          <p:cNvPr id="10" name="Picture 10" descr="J0316886"/>
          <p:cNvPicPr>
            <a:picLocks noChangeAspect="1" noChangeArrowheads="1"/>
          </p:cNvPicPr>
          <p:nvPr/>
        </p:nvPicPr>
        <p:blipFill>
          <a:blip r:embed="rId3" cstate="print"/>
          <a:srcRect/>
          <a:stretch>
            <a:fillRect/>
          </a:stretch>
        </p:blipFill>
        <p:spPr>
          <a:xfrm>
            <a:off x="3714744" y="3714752"/>
            <a:ext cx="4716462" cy="292417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642910" y="1071546"/>
            <a:ext cx="8229600" cy="785818"/>
          </a:xfrm>
        </p:spPr>
        <p:txBody>
          <a:bodyPr>
            <a:noAutofit/>
          </a:bodyPr>
          <a:lstStyle/>
          <a:p>
            <a:pPr>
              <a:lnSpc>
                <a:spcPct val="90000"/>
              </a:lnSpc>
            </a:pPr>
            <a:r>
              <a:rPr lang="tt-RU" sz="3200" dirty="0" smtClean="0">
                <a:solidFill>
                  <a:srgbClr val="0070C0"/>
                </a:solidFill>
              </a:rPr>
              <a:t>     Куллары </a:t>
            </a:r>
            <a:r>
              <a:rPr lang="tt-RU" sz="2800" dirty="0" smtClean="0">
                <a:solidFill>
                  <a:srgbClr val="0070C0"/>
                </a:solidFill>
              </a:rPr>
              <a:t>алтын              Борын  салындыру</a:t>
            </a:r>
            <a:r>
              <a:rPr lang="ru-RU" sz="2800" dirty="0" smtClean="0">
                <a:solidFill>
                  <a:srgbClr val="0070C0"/>
                </a:solidFill>
              </a:rPr>
              <a:t/>
            </a:r>
            <a:br>
              <a:rPr lang="ru-RU" sz="2800" dirty="0" smtClean="0">
                <a:solidFill>
                  <a:srgbClr val="0070C0"/>
                </a:solidFill>
              </a:rPr>
            </a:br>
            <a:r>
              <a:rPr lang="ru-RU" sz="2800" dirty="0" smtClean="0">
                <a:solidFill>
                  <a:srgbClr val="0070C0"/>
                </a:solidFill>
              </a:rPr>
              <a:t>   </a:t>
            </a:r>
            <a:endParaRPr lang="ru-RU" sz="2800" dirty="0">
              <a:solidFill>
                <a:srgbClr val="0070C0"/>
              </a:solidFill>
            </a:endParaRPr>
          </a:p>
        </p:txBody>
      </p:sp>
      <p:pic>
        <p:nvPicPr>
          <p:cNvPr id="9" name="Picture 4" descr="J0177968"/>
          <p:cNvPicPr>
            <a:picLocks noGrp="1" noChangeAspect="1" noChangeArrowheads="1"/>
          </p:cNvPicPr>
          <p:nvPr>
            <p:ph sz="half" idx="1"/>
          </p:nvPr>
        </p:nvPicPr>
        <p:blipFill>
          <a:blip r:embed="rId2" cstate="print"/>
          <a:stretch>
            <a:fillRect/>
          </a:stretch>
        </p:blipFill>
        <p:spPr>
          <a:xfrm>
            <a:off x="1257300" y="2309019"/>
            <a:ext cx="2438400" cy="3657600"/>
          </a:xfrm>
          <a:noFill/>
          <a:ln/>
        </p:spPr>
      </p:pic>
      <p:pic>
        <p:nvPicPr>
          <p:cNvPr id="10" name="Picture 7" descr="J0178789"/>
          <p:cNvPicPr>
            <a:picLocks noGrp="1" noChangeAspect="1" noChangeArrowheads="1"/>
          </p:cNvPicPr>
          <p:nvPr>
            <p:ph sz="half" idx="2"/>
          </p:nvPr>
        </p:nvPicPr>
        <p:blipFill>
          <a:blip r:embed="rId3" cstate="print"/>
          <a:stretch>
            <a:fillRect/>
          </a:stretch>
        </p:blipFill>
        <p:spPr>
          <a:xfrm>
            <a:off x="5436108" y="2309019"/>
            <a:ext cx="2462784" cy="3657600"/>
          </a:xfrm>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t-RU" sz="5400" dirty="0" smtClean="0">
                <a:solidFill>
                  <a:srgbClr val="0070C0"/>
                </a:solidFill>
                <a:latin typeface="SLBookman Old Style Cyr" pitchFamily="18" charset="0"/>
              </a:rPr>
              <a:t>Инә төшәр урын юк</a:t>
            </a:r>
            <a:endParaRPr lang="ru-RU" dirty="0">
              <a:solidFill>
                <a:srgbClr val="0070C0"/>
              </a:solidFill>
            </a:endParaRPr>
          </a:p>
        </p:txBody>
      </p:sp>
      <p:pic>
        <p:nvPicPr>
          <p:cNvPr id="5" name="Picture 4" descr="J0179010"/>
          <p:cNvPicPr>
            <a:picLocks noGrp="1" noChangeAspect="1" noChangeArrowheads="1"/>
          </p:cNvPicPr>
          <p:nvPr>
            <p:ph sz="half" idx="1"/>
          </p:nvPr>
        </p:nvPicPr>
        <p:blipFill>
          <a:blip r:embed="rId2" cstate="print"/>
          <a:stretch>
            <a:fillRect/>
          </a:stretch>
        </p:blipFill>
        <p:spPr>
          <a:xfrm>
            <a:off x="647700" y="2918619"/>
            <a:ext cx="3657600" cy="2438400"/>
          </a:xfrm>
          <a:noFill/>
          <a:ln/>
        </p:spPr>
      </p:pic>
      <p:pic>
        <p:nvPicPr>
          <p:cNvPr id="6" name="Picture 7" descr="J0227669"/>
          <p:cNvPicPr>
            <a:picLocks noGrp="1" noChangeAspect="1" noChangeArrowheads="1"/>
          </p:cNvPicPr>
          <p:nvPr>
            <p:ph sz="half" idx="2"/>
          </p:nvPr>
        </p:nvPicPr>
        <p:blipFill>
          <a:blip r:embed="rId3" cstate="print"/>
          <a:stretch>
            <a:fillRect/>
          </a:stretch>
        </p:blipFill>
        <p:spPr>
          <a:xfrm>
            <a:off x="4838700" y="2927763"/>
            <a:ext cx="3657600" cy="2420112"/>
          </a:xfrm>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357</TotalTime>
  <Words>250</Words>
  <Application>Microsoft Office PowerPoint</Application>
  <PresentationFormat>Экран (4:3)</PresentationFormat>
  <Paragraphs>66</Paragraphs>
  <Slides>21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Поток</vt:lpstr>
      <vt:lpstr>Туган телем!.. Синең матурлыгың, синең газизлегең, синең кирәклегең турында кемнәр генә нинди матур сүзләр әйтмәгән! Әмирхан Еники, Мөхәммәт Мәһдиев, Сибгат Хәким, Хәсән Туфан һәм башка әдипләребез үзләренең кылган гамәлләре, иҗади хезмәтләре белән туган телгә дан җырладылар, шигъри әсәрләр иҗат иттеләр һәм бүгенге көндә дә шул эш дәвам ителә.</vt:lpstr>
      <vt:lpstr>Слайд 2</vt:lpstr>
      <vt:lpstr>Фразеологизм-</vt:lpstr>
      <vt:lpstr>Слайд 4</vt:lpstr>
      <vt:lpstr>Мәсәлән: </vt:lpstr>
      <vt:lpstr>Араларыннан су да үтми. </vt:lpstr>
      <vt:lpstr>Слайд 7</vt:lpstr>
      <vt:lpstr>     Куллары алтын              Борын  салындыру    </vt:lpstr>
      <vt:lpstr>Инә төшәр урын юк</vt:lpstr>
      <vt:lpstr>МОУ “Средняя общеобразовательная школа №2” г.Мензелинска РТ   </vt:lpstr>
      <vt:lpstr> </vt:lpstr>
      <vt:lpstr>Фәнни- тикшеренү эшенең планы:</vt:lpstr>
      <vt:lpstr>Слайд 13</vt:lpstr>
      <vt:lpstr>Слайд 14</vt:lpstr>
      <vt:lpstr>Слайд 15</vt:lpstr>
      <vt:lpstr>Хезмәтне язу барышында кулланылган әдәбият</vt:lpstr>
      <vt:lpstr>Эш барышы</vt:lpstr>
      <vt:lpstr>Әсәрдәге фразеологизмнарга мисаллар: </vt:lpstr>
      <vt:lpstr>             Әсәрдәге фразеологизмнарның төркемчәләре</vt:lpstr>
      <vt:lpstr>Слайд 20</vt:lpstr>
      <vt:lpstr>Слайд 21</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Мөхәммәт Мәһдивнең “Фронтовиклар” әсәрендә фразеологизмнарның кулланылышы</dc:title>
  <dc:creator>Admin</dc:creator>
  <cp:lastModifiedBy>Учитель</cp:lastModifiedBy>
  <cp:revision>47</cp:revision>
  <dcterms:created xsi:type="dcterms:W3CDTF">2008-03-31T19:44:00Z</dcterms:created>
  <dcterms:modified xsi:type="dcterms:W3CDTF">2010-08-02T07:25:01Z</dcterms:modified>
</cp:coreProperties>
</file>